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3" r:id="rId4"/>
    <p:sldId id="260" r:id="rId5"/>
    <p:sldId id="259" r:id="rId6"/>
    <p:sldId id="264" r:id="rId7"/>
  </p:sldIdLst>
  <p:sldSz cx="18288000" cy="10287000"/>
  <p:notesSz cx="6858000" cy="9144000"/>
  <p:embeddedFontLst>
    <p:embeddedFont>
      <p:font typeface="Calibri" panose="020F0502020204030204" pitchFamily="34" charset="0"/>
      <p:regular r:id="rId8"/>
      <p:bold r:id="rId9"/>
      <p:italic r:id="rId10"/>
      <p:boldItalic r:id="rId11"/>
    </p:embeddedFont>
    <p:embeddedFont>
      <p:font typeface="Inter Bold" panose="020B0604020202020204" charset="0"/>
      <p:regular r:id="rId12"/>
    </p:embeddedFont>
    <p:embeddedFont>
      <p:font typeface="Open Sans" panose="020B0606030504020204" pitchFamily="34" charset="0"/>
      <p:regular r:id="rId13"/>
      <p:bold r:id="rId14"/>
      <p:italic r:id="rId15"/>
      <p:boldItalic r:id="rId16"/>
    </p:embeddedFont>
    <p:embeddedFont>
      <p:font typeface="Open Sans Bold" panose="020B0806030504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ikh Suzain" initials="SS" lastIdx="1" clrIdx="0">
    <p:extLst>
      <p:ext uri="{19B8F6BF-5375-455C-9EA6-DF929625EA0E}">
        <p15:presenceInfo xmlns:p15="http://schemas.microsoft.com/office/powerpoint/2012/main" userId="a83fe9bfc91244c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3" d="100"/>
          <a:sy n="33" d="100"/>
        </p:scale>
        <p:origin x="94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jpeg"/><Relationship Id="rId5" Type="http://schemas.microsoft.com/office/2007/relationships/hdphoto" Target="../media/hdphoto1.wdp"/><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E7680B1-850E-A118-F903-ED74A39C4ACB}"/>
              </a:ext>
            </a:extLst>
          </p:cNvPr>
          <p:cNvSpPr/>
          <p:nvPr/>
        </p:nvSpPr>
        <p:spPr>
          <a:xfrm>
            <a:off x="0" y="0"/>
            <a:ext cx="18288000" cy="10287000"/>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6F9D141B-1107-7B7C-FAE0-7B43B1E84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896" y="79131"/>
            <a:ext cx="9624026" cy="9565935"/>
          </a:xfrm>
          <a:prstGeom prst="rect">
            <a:avLst/>
          </a:prstGeom>
        </p:spPr>
      </p:pic>
      <p:sp>
        <p:nvSpPr>
          <p:cNvPr id="10" name="TextBox 10"/>
          <p:cNvSpPr txBox="1"/>
          <p:nvPr/>
        </p:nvSpPr>
        <p:spPr>
          <a:xfrm>
            <a:off x="3418594" y="7048500"/>
            <a:ext cx="11450811" cy="330732"/>
          </a:xfrm>
          <a:prstGeom prst="rect">
            <a:avLst/>
          </a:prstGeom>
        </p:spPr>
        <p:txBody>
          <a:bodyPr wrap="square" lIns="0" tIns="0" rIns="0" bIns="0" rtlCol="0" anchor="t">
            <a:spAutoFit/>
          </a:bodyPr>
          <a:lstStyle/>
          <a:p>
            <a:pPr algn="ctr">
              <a:lnSpc>
                <a:spcPts val="2239"/>
              </a:lnSpc>
              <a:spcBef>
                <a:spcPct val="0"/>
              </a:spcBef>
            </a:pPr>
            <a:r>
              <a:rPr lang="en-US" sz="3600" spc="1279" dirty="0">
                <a:solidFill>
                  <a:srgbClr val="FFFFFF"/>
                </a:solidFill>
                <a:latin typeface="Open Sans"/>
              </a:rPr>
              <a:t>PEOPLE SERVING PEOPLE</a:t>
            </a:r>
          </a:p>
        </p:txBody>
      </p:sp>
      <p:sp>
        <p:nvSpPr>
          <p:cNvPr id="11" name="AutoShape 11"/>
          <p:cNvSpPr/>
          <p:nvPr/>
        </p:nvSpPr>
        <p:spPr>
          <a:xfrm>
            <a:off x="8138554" y="5905500"/>
            <a:ext cx="1646710" cy="0"/>
          </a:xfrm>
          <a:prstGeom prst="line">
            <a:avLst/>
          </a:prstGeom>
          <a:ln w="28575" cap="flat">
            <a:solidFill>
              <a:srgbClr val="FFFFFF"/>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000"/>
          </a:blip>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031198" y="764931"/>
            <a:ext cx="456205" cy="263769"/>
          </a:xfrm>
          <a:prstGeom prst="rect">
            <a:avLst/>
          </a:prstGeom>
        </p:spPr>
      </p:pic>
      <p:grpSp>
        <p:nvGrpSpPr>
          <p:cNvPr id="4" name="Group 4"/>
          <p:cNvGrpSpPr/>
          <p:nvPr/>
        </p:nvGrpSpPr>
        <p:grpSpPr>
          <a:xfrm>
            <a:off x="17898006" y="8232317"/>
            <a:ext cx="399519" cy="1025983"/>
            <a:chOff x="0" y="0"/>
            <a:chExt cx="1280047" cy="3287216"/>
          </a:xfrm>
        </p:grpSpPr>
        <p:sp>
          <p:nvSpPr>
            <p:cNvPr id="5" name="Freeform 5"/>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171616"/>
            </a:solidFill>
          </p:spPr>
        </p:sp>
      </p:grpSp>
      <p:grpSp>
        <p:nvGrpSpPr>
          <p:cNvPr id="6" name="Group 6"/>
          <p:cNvGrpSpPr/>
          <p:nvPr/>
        </p:nvGrpSpPr>
        <p:grpSpPr>
          <a:xfrm>
            <a:off x="1" y="0"/>
            <a:ext cx="7431412" cy="10287000"/>
            <a:chOff x="0" y="0"/>
            <a:chExt cx="10299700" cy="13716000"/>
          </a:xfrm>
        </p:grpSpPr>
        <p:pic>
          <p:nvPicPr>
            <p:cNvPr id="7" name="Picture 7"/>
            <p:cNvPicPr>
              <a:picLocks noChangeAspect="1"/>
            </p:cNvPicPr>
            <p:nvPr/>
          </p:nvPicPr>
          <p:blipFill>
            <a:blip r:embed="rId5"/>
            <a:srcRect l="8142" t="14472" b="3875"/>
            <a:stretch>
              <a:fillRect/>
            </a:stretch>
          </p:blipFill>
          <p:spPr>
            <a:xfrm>
              <a:off x="0" y="0"/>
              <a:ext cx="10299700" cy="13716000"/>
            </a:xfrm>
            <a:prstGeom prst="rect">
              <a:avLst/>
            </a:prstGeom>
          </p:spPr>
        </p:pic>
      </p:grpSp>
      <p:sp>
        <p:nvSpPr>
          <p:cNvPr id="8" name="TextBox 8"/>
          <p:cNvSpPr txBox="1"/>
          <p:nvPr/>
        </p:nvSpPr>
        <p:spPr>
          <a:xfrm>
            <a:off x="787867" y="736356"/>
            <a:ext cx="1862846" cy="240665"/>
          </a:xfrm>
          <a:prstGeom prst="rect">
            <a:avLst/>
          </a:prstGeom>
        </p:spPr>
        <p:txBody>
          <a:bodyPr lIns="0" tIns="0" rIns="0" bIns="0" rtlCol="0" anchor="t">
            <a:spAutoFit/>
          </a:bodyPr>
          <a:lstStyle/>
          <a:p>
            <a:pPr>
              <a:lnSpc>
                <a:spcPts val="1960"/>
              </a:lnSpc>
              <a:spcBef>
                <a:spcPct val="0"/>
              </a:spcBef>
            </a:pPr>
            <a:r>
              <a:rPr lang="en-US" sz="1400" dirty="0">
                <a:solidFill>
                  <a:srgbClr val="FFFFFF"/>
                </a:solidFill>
                <a:latin typeface="Open Sans Bold"/>
              </a:rPr>
              <a:t>SERVICIO</a:t>
            </a:r>
          </a:p>
        </p:txBody>
      </p:sp>
      <p:sp>
        <p:nvSpPr>
          <p:cNvPr id="9" name="TextBox 9"/>
          <p:cNvSpPr txBox="1"/>
          <p:nvPr/>
        </p:nvSpPr>
        <p:spPr>
          <a:xfrm>
            <a:off x="787867" y="8999855"/>
            <a:ext cx="1349143" cy="488315"/>
          </a:xfrm>
          <a:prstGeom prst="rect">
            <a:avLst/>
          </a:prstGeom>
        </p:spPr>
        <p:txBody>
          <a:bodyPr lIns="0" tIns="0" rIns="0" bIns="0" rtlCol="0" anchor="t">
            <a:spAutoFit/>
          </a:bodyPr>
          <a:lstStyle/>
          <a:p>
            <a:pPr>
              <a:lnSpc>
                <a:spcPts val="1960"/>
              </a:lnSpc>
            </a:pPr>
            <a:r>
              <a:rPr lang="en-US" sz="1400">
                <a:solidFill>
                  <a:srgbClr val="FFFFFF"/>
                </a:solidFill>
                <a:latin typeface="Open Sans"/>
              </a:rPr>
              <a:t>2022</a:t>
            </a:r>
          </a:p>
          <a:p>
            <a:pPr>
              <a:lnSpc>
                <a:spcPts val="1960"/>
              </a:lnSpc>
              <a:spcBef>
                <a:spcPct val="0"/>
              </a:spcBef>
            </a:pPr>
            <a:r>
              <a:rPr lang="en-US" sz="1400">
                <a:solidFill>
                  <a:srgbClr val="FFFFFF"/>
                </a:solidFill>
                <a:latin typeface="Open Sans"/>
              </a:rPr>
              <a:t>Company</a:t>
            </a:r>
          </a:p>
        </p:txBody>
      </p:sp>
      <p:sp>
        <p:nvSpPr>
          <p:cNvPr id="10" name="TextBox 10"/>
          <p:cNvSpPr txBox="1"/>
          <p:nvPr/>
        </p:nvSpPr>
        <p:spPr>
          <a:xfrm>
            <a:off x="8382000" y="1369138"/>
            <a:ext cx="8858250" cy="1893916"/>
          </a:xfrm>
          <a:prstGeom prst="rect">
            <a:avLst/>
          </a:prstGeom>
        </p:spPr>
        <p:txBody>
          <a:bodyPr wrap="square" lIns="0" tIns="0" rIns="0" bIns="0" rtlCol="0" anchor="t">
            <a:spAutoFit/>
          </a:bodyPr>
          <a:lstStyle/>
          <a:p>
            <a:pPr algn="ctr">
              <a:lnSpc>
                <a:spcPts val="7699"/>
              </a:lnSpc>
              <a:spcBef>
                <a:spcPct val="0"/>
              </a:spcBef>
            </a:pPr>
            <a:r>
              <a:rPr lang="en-US" sz="5499" dirty="0">
                <a:solidFill>
                  <a:srgbClr val="000000"/>
                </a:solidFill>
                <a:latin typeface="Inter Bold"/>
              </a:rPr>
              <a:t>Unveiling the Challenges of NGOs in INDIA</a:t>
            </a:r>
          </a:p>
        </p:txBody>
      </p:sp>
      <p:sp>
        <p:nvSpPr>
          <p:cNvPr id="13" name="TextBox 12">
            <a:extLst>
              <a:ext uri="{FF2B5EF4-FFF2-40B4-BE49-F238E27FC236}">
                <a16:creationId xmlns:a16="http://schemas.microsoft.com/office/drawing/2014/main" id="{C322859E-CE08-9B23-3439-DA96CA0CD567}"/>
              </a:ext>
            </a:extLst>
          </p:cNvPr>
          <p:cNvSpPr txBox="1"/>
          <p:nvPr/>
        </p:nvSpPr>
        <p:spPr>
          <a:xfrm>
            <a:off x="8382000" y="3848100"/>
            <a:ext cx="8858250" cy="2862322"/>
          </a:xfrm>
          <a:prstGeom prst="rect">
            <a:avLst/>
          </a:prstGeom>
          <a:noFill/>
        </p:spPr>
        <p:txBody>
          <a:bodyPr wrap="square" rtlCol="0">
            <a:spAutoFit/>
          </a:bodyPr>
          <a:lstStyle/>
          <a:p>
            <a:pPr algn="just"/>
            <a:r>
              <a:rPr lang="en-US" sz="3600" dirty="0"/>
              <a:t>Non-governmental organizations (NGOs) are a major force for social change in India. They address a range of issues. However, NGOs in India face a number of challenges in their efforts to make a positive impact.</a:t>
            </a:r>
            <a:endParaRPr lang="en-IN" sz="3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031198" y="764931"/>
            <a:ext cx="456205" cy="263769"/>
          </a:xfrm>
          <a:prstGeom prst="rect">
            <a:avLst/>
          </a:prstGeom>
        </p:spPr>
      </p:pic>
      <p:grpSp>
        <p:nvGrpSpPr>
          <p:cNvPr id="4" name="Group 4"/>
          <p:cNvGrpSpPr/>
          <p:nvPr/>
        </p:nvGrpSpPr>
        <p:grpSpPr>
          <a:xfrm>
            <a:off x="17898006" y="8232317"/>
            <a:ext cx="399519" cy="1025983"/>
            <a:chOff x="0" y="0"/>
            <a:chExt cx="1280047" cy="3287216"/>
          </a:xfrm>
        </p:grpSpPr>
        <p:sp>
          <p:nvSpPr>
            <p:cNvPr id="5" name="Freeform 5"/>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171616"/>
            </a:solidFill>
          </p:spPr>
        </p:sp>
      </p:grpSp>
      <p:grpSp>
        <p:nvGrpSpPr>
          <p:cNvPr id="12" name="Group 12"/>
          <p:cNvGrpSpPr/>
          <p:nvPr/>
        </p:nvGrpSpPr>
        <p:grpSpPr>
          <a:xfrm>
            <a:off x="11849100" y="5107978"/>
            <a:ext cx="5410200" cy="3987744"/>
            <a:chOff x="0" y="0"/>
            <a:chExt cx="1973656" cy="1250897"/>
          </a:xfrm>
        </p:grpSpPr>
        <p:sp>
          <p:nvSpPr>
            <p:cNvPr id="13" name="Freeform 13"/>
            <p:cNvSpPr/>
            <p:nvPr/>
          </p:nvSpPr>
          <p:spPr>
            <a:xfrm>
              <a:off x="0" y="0"/>
              <a:ext cx="1973655" cy="1250897"/>
            </a:xfrm>
            <a:custGeom>
              <a:avLst/>
              <a:gdLst/>
              <a:ahLst/>
              <a:cxnLst/>
              <a:rect l="l" t="t" r="r" b="b"/>
              <a:pathLst>
                <a:path w="1973655" h="1250897">
                  <a:moveTo>
                    <a:pt x="0" y="0"/>
                  </a:moveTo>
                  <a:lnTo>
                    <a:pt x="1973655" y="0"/>
                  </a:lnTo>
                  <a:lnTo>
                    <a:pt x="1973655" y="1250897"/>
                  </a:lnTo>
                  <a:lnTo>
                    <a:pt x="0" y="1250897"/>
                  </a:lnTo>
                  <a:close/>
                </a:path>
              </a:pathLst>
            </a:custGeom>
            <a:solidFill>
              <a:srgbClr val="171616"/>
            </a:solidFill>
          </p:spPr>
        </p:sp>
      </p:grpSp>
      <p:sp>
        <p:nvSpPr>
          <p:cNvPr id="14" name="TextBox 14"/>
          <p:cNvSpPr txBox="1"/>
          <p:nvPr/>
        </p:nvSpPr>
        <p:spPr>
          <a:xfrm>
            <a:off x="787867" y="736356"/>
            <a:ext cx="1862846" cy="240665"/>
          </a:xfrm>
          <a:prstGeom prst="rect">
            <a:avLst/>
          </a:prstGeom>
        </p:spPr>
        <p:txBody>
          <a:bodyPr lIns="0" tIns="0" rIns="0" bIns="0" rtlCol="0" anchor="t">
            <a:spAutoFit/>
          </a:bodyPr>
          <a:lstStyle/>
          <a:p>
            <a:pPr>
              <a:lnSpc>
                <a:spcPts val="1960"/>
              </a:lnSpc>
              <a:spcBef>
                <a:spcPct val="0"/>
              </a:spcBef>
            </a:pPr>
            <a:r>
              <a:rPr lang="en-US" sz="1400" dirty="0">
                <a:solidFill>
                  <a:srgbClr val="171616"/>
                </a:solidFill>
                <a:latin typeface="Open Sans Bold"/>
              </a:rPr>
              <a:t>SERVICIO</a:t>
            </a:r>
          </a:p>
        </p:txBody>
      </p:sp>
      <p:grpSp>
        <p:nvGrpSpPr>
          <p:cNvPr id="16" name="Group 16"/>
          <p:cNvGrpSpPr/>
          <p:nvPr/>
        </p:nvGrpSpPr>
        <p:grpSpPr>
          <a:xfrm>
            <a:off x="6438900" y="5107978"/>
            <a:ext cx="5410200" cy="3428968"/>
            <a:chOff x="0" y="0"/>
            <a:chExt cx="1973656" cy="1250897"/>
          </a:xfrm>
        </p:grpSpPr>
        <p:sp>
          <p:nvSpPr>
            <p:cNvPr id="17" name="Freeform 17"/>
            <p:cNvSpPr/>
            <p:nvPr/>
          </p:nvSpPr>
          <p:spPr>
            <a:xfrm>
              <a:off x="0" y="0"/>
              <a:ext cx="1973655" cy="1250897"/>
            </a:xfrm>
            <a:custGeom>
              <a:avLst/>
              <a:gdLst/>
              <a:ahLst/>
              <a:cxnLst/>
              <a:rect l="l" t="t" r="r" b="b"/>
              <a:pathLst>
                <a:path w="1973655" h="1250897">
                  <a:moveTo>
                    <a:pt x="0" y="0"/>
                  </a:moveTo>
                  <a:lnTo>
                    <a:pt x="1973655" y="0"/>
                  </a:lnTo>
                  <a:lnTo>
                    <a:pt x="1973655" y="1250897"/>
                  </a:lnTo>
                  <a:lnTo>
                    <a:pt x="0" y="1250897"/>
                  </a:lnTo>
                  <a:close/>
                </a:path>
              </a:pathLst>
            </a:custGeom>
            <a:solidFill>
              <a:srgbClr val="F4F2F2">
                <a:alpha val="60000"/>
              </a:srgbClr>
            </a:solidFill>
          </p:spPr>
        </p:sp>
      </p:grpSp>
      <p:grpSp>
        <p:nvGrpSpPr>
          <p:cNvPr id="18" name="Group 18"/>
          <p:cNvGrpSpPr/>
          <p:nvPr/>
        </p:nvGrpSpPr>
        <p:grpSpPr>
          <a:xfrm>
            <a:off x="1028700" y="5107977"/>
            <a:ext cx="5410200" cy="3987745"/>
            <a:chOff x="0" y="0"/>
            <a:chExt cx="1973656" cy="1250897"/>
          </a:xfrm>
          <a:solidFill>
            <a:schemeClr val="tx1"/>
          </a:solidFill>
        </p:grpSpPr>
        <p:sp>
          <p:nvSpPr>
            <p:cNvPr id="19" name="Freeform 19"/>
            <p:cNvSpPr/>
            <p:nvPr/>
          </p:nvSpPr>
          <p:spPr>
            <a:xfrm>
              <a:off x="0" y="0"/>
              <a:ext cx="1973655" cy="1250897"/>
            </a:xfrm>
            <a:custGeom>
              <a:avLst/>
              <a:gdLst/>
              <a:ahLst/>
              <a:cxnLst/>
              <a:rect l="l" t="t" r="r" b="b"/>
              <a:pathLst>
                <a:path w="1973655" h="1250897">
                  <a:moveTo>
                    <a:pt x="0" y="0"/>
                  </a:moveTo>
                  <a:lnTo>
                    <a:pt x="1973655" y="0"/>
                  </a:lnTo>
                  <a:lnTo>
                    <a:pt x="1973655" y="1250897"/>
                  </a:lnTo>
                  <a:lnTo>
                    <a:pt x="0" y="1250897"/>
                  </a:lnTo>
                  <a:close/>
                </a:path>
              </a:pathLst>
            </a:custGeom>
            <a:grpFill/>
          </p:spPr>
        </p:sp>
      </p:grpSp>
      <p:sp>
        <p:nvSpPr>
          <p:cNvPr id="20" name="TextBox 20"/>
          <p:cNvSpPr txBox="1"/>
          <p:nvPr/>
        </p:nvSpPr>
        <p:spPr>
          <a:xfrm>
            <a:off x="1455117" y="6274438"/>
            <a:ext cx="4557362" cy="2821285"/>
          </a:xfrm>
          <a:prstGeom prst="rect">
            <a:avLst/>
          </a:prstGeom>
        </p:spPr>
        <p:txBody>
          <a:bodyPr wrap="square" lIns="0" tIns="0" rIns="0" bIns="0" rtlCol="0" anchor="t">
            <a:spAutoFit/>
          </a:bodyPr>
          <a:lstStyle/>
          <a:p>
            <a:pPr algn="just">
              <a:lnSpc>
                <a:spcPts val="2239"/>
              </a:lnSpc>
              <a:spcBef>
                <a:spcPct val="0"/>
              </a:spcBef>
            </a:pPr>
            <a:r>
              <a:rPr lang="en-US" sz="2000" dirty="0">
                <a:solidFill>
                  <a:schemeClr val="bg1"/>
                </a:solidFill>
              </a:rPr>
              <a:t>One of the biggest problems that NGOs in India face is a lack of funding. Most NGOs rely on donations and grants from international, national, and individual organizations and corporations but these sources of funding are often unreliable and insufficient. In order to secure more reliable and sufficient funding, NGOs in India must find creative ways to attract donors.</a:t>
            </a:r>
            <a:endParaRPr lang="en-IN" sz="2000" dirty="0">
              <a:solidFill>
                <a:schemeClr val="bg1"/>
              </a:solidFill>
            </a:endParaRPr>
          </a:p>
          <a:p>
            <a:pPr algn="just">
              <a:lnSpc>
                <a:spcPts val="2239"/>
              </a:lnSpc>
              <a:spcBef>
                <a:spcPct val="0"/>
              </a:spcBef>
            </a:pPr>
            <a:endParaRPr lang="en-US" sz="2000" dirty="0">
              <a:solidFill>
                <a:schemeClr val="bg1"/>
              </a:solidFill>
              <a:latin typeface="Open Sans"/>
            </a:endParaRPr>
          </a:p>
        </p:txBody>
      </p:sp>
      <p:sp>
        <p:nvSpPr>
          <p:cNvPr id="21" name="TextBox 21"/>
          <p:cNvSpPr txBox="1"/>
          <p:nvPr/>
        </p:nvSpPr>
        <p:spPr>
          <a:xfrm>
            <a:off x="1455117" y="5796649"/>
            <a:ext cx="2928910" cy="297180"/>
          </a:xfrm>
          <a:prstGeom prst="rect">
            <a:avLst/>
          </a:prstGeom>
        </p:spPr>
        <p:txBody>
          <a:bodyPr lIns="0" tIns="0" rIns="0" bIns="0" rtlCol="0" anchor="t">
            <a:spAutoFit/>
          </a:bodyPr>
          <a:lstStyle/>
          <a:p>
            <a:pPr>
              <a:lnSpc>
                <a:spcPts val="2519"/>
              </a:lnSpc>
              <a:spcBef>
                <a:spcPct val="0"/>
              </a:spcBef>
            </a:pPr>
            <a:r>
              <a:rPr lang="en-US" sz="1799" dirty="0">
                <a:solidFill>
                  <a:schemeClr val="bg1"/>
                </a:solidFill>
                <a:latin typeface="Open Sans Bold"/>
              </a:rPr>
              <a:t>FUNDING SHORTAGES</a:t>
            </a:r>
          </a:p>
        </p:txBody>
      </p:sp>
      <p:sp>
        <p:nvSpPr>
          <p:cNvPr id="23" name="TextBox 23"/>
          <p:cNvSpPr txBox="1"/>
          <p:nvPr/>
        </p:nvSpPr>
        <p:spPr>
          <a:xfrm>
            <a:off x="6965837" y="6274438"/>
            <a:ext cx="4244554" cy="1410643"/>
          </a:xfrm>
          <a:prstGeom prst="rect">
            <a:avLst/>
          </a:prstGeom>
        </p:spPr>
        <p:txBody>
          <a:bodyPr wrap="square" lIns="0" tIns="0" rIns="0" bIns="0" rtlCol="0" anchor="t">
            <a:spAutoFit/>
          </a:bodyPr>
          <a:lstStyle/>
          <a:p>
            <a:pPr algn="just">
              <a:lnSpc>
                <a:spcPts val="2239"/>
              </a:lnSpc>
              <a:spcBef>
                <a:spcPct val="0"/>
              </a:spcBef>
            </a:pPr>
            <a:r>
              <a:rPr lang="en-US" sz="2000" dirty="0"/>
              <a:t>Another major problem faced by NGOs in India is a lack of visibility. Many NGOs struggle to make their work known to the public, which makes it difficult for them to attract donors and volunteers.</a:t>
            </a:r>
            <a:endParaRPr lang="en-US" sz="2000" dirty="0">
              <a:solidFill>
                <a:srgbClr val="171616"/>
              </a:solidFill>
              <a:latin typeface="Open Sans"/>
            </a:endParaRPr>
          </a:p>
        </p:txBody>
      </p:sp>
      <p:sp>
        <p:nvSpPr>
          <p:cNvPr id="24" name="TextBox 24"/>
          <p:cNvSpPr txBox="1"/>
          <p:nvPr/>
        </p:nvSpPr>
        <p:spPr>
          <a:xfrm>
            <a:off x="6965837" y="5799188"/>
            <a:ext cx="2928910" cy="297180"/>
          </a:xfrm>
          <a:prstGeom prst="rect">
            <a:avLst/>
          </a:prstGeom>
        </p:spPr>
        <p:txBody>
          <a:bodyPr lIns="0" tIns="0" rIns="0" bIns="0" rtlCol="0" anchor="t">
            <a:spAutoFit/>
          </a:bodyPr>
          <a:lstStyle/>
          <a:p>
            <a:pPr>
              <a:lnSpc>
                <a:spcPts val="2519"/>
              </a:lnSpc>
              <a:spcBef>
                <a:spcPct val="0"/>
              </a:spcBef>
            </a:pPr>
            <a:r>
              <a:rPr lang="en-US" sz="1799" dirty="0">
                <a:solidFill>
                  <a:srgbClr val="171616"/>
                </a:solidFill>
                <a:latin typeface="Open Sans Bold"/>
              </a:rPr>
              <a:t>LACK OF VISIBILITY</a:t>
            </a:r>
          </a:p>
        </p:txBody>
      </p:sp>
      <p:sp>
        <p:nvSpPr>
          <p:cNvPr id="26" name="TextBox 26"/>
          <p:cNvSpPr txBox="1"/>
          <p:nvPr/>
        </p:nvSpPr>
        <p:spPr>
          <a:xfrm>
            <a:off x="12376034" y="6262376"/>
            <a:ext cx="4159366" cy="1692771"/>
          </a:xfrm>
          <a:prstGeom prst="rect">
            <a:avLst/>
          </a:prstGeom>
        </p:spPr>
        <p:txBody>
          <a:bodyPr wrap="square" lIns="0" tIns="0" rIns="0" bIns="0" rtlCol="0" anchor="t">
            <a:spAutoFit/>
          </a:bodyPr>
          <a:lstStyle/>
          <a:p>
            <a:pPr algn="just">
              <a:lnSpc>
                <a:spcPts val="2239"/>
              </a:lnSpc>
              <a:spcBef>
                <a:spcPct val="0"/>
              </a:spcBef>
            </a:pPr>
            <a:r>
              <a:rPr lang="en-US" sz="2000" dirty="0">
                <a:solidFill>
                  <a:schemeClr val="bg1"/>
                </a:solidFill>
              </a:rPr>
              <a:t>The resources available to NGOs are limited, and the distribution of these resources is often inequitable. This can create a cycle of poverty and disadvantage for those who are already disadvantaged.</a:t>
            </a:r>
            <a:endParaRPr lang="en-US" sz="2000" dirty="0">
              <a:solidFill>
                <a:schemeClr val="bg1"/>
              </a:solidFill>
              <a:latin typeface="Open Sans"/>
            </a:endParaRPr>
          </a:p>
        </p:txBody>
      </p:sp>
      <p:sp>
        <p:nvSpPr>
          <p:cNvPr id="27" name="TextBox 27"/>
          <p:cNvSpPr txBox="1"/>
          <p:nvPr/>
        </p:nvSpPr>
        <p:spPr>
          <a:xfrm>
            <a:off x="12376034" y="5793810"/>
            <a:ext cx="5284946" cy="300019"/>
          </a:xfrm>
          <a:prstGeom prst="rect">
            <a:avLst/>
          </a:prstGeom>
        </p:spPr>
        <p:txBody>
          <a:bodyPr wrap="square" lIns="0" tIns="0" rIns="0" bIns="0" rtlCol="0" anchor="t">
            <a:spAutoFit/>
          </a:bodyPr>
          <a:lstStyle/>
          <a:p>
            <a:pPr>
              <a:lnSpc>
                <a:spcPts val="2519"/>
              </a:lnSpc>
              <a:spcBef>
                <a:spcPct val="0"/>
              </a:spcBef>
            </a:pPr>
            <a:r>
              <a:rPr lang="en-US" sz="1799" dirty="0">
                <a:solidFill>
                  <a:srgbClr val="FFFFFF"/>
                </a:solidFill>
                <a:latin typeface="Open Sans Bold"/>
              </a:rPr>
              <a:t>UNEQUAL DISTRIBUTION OF RESOURCES</a:t>
            </a:r>
          </a:p>
        </p:txBody>
      </p:sp>
      <p:pic>
        <p:nvPicPr>
          <p:cNvPr id="30" name="Picture 29">
            <a:extLst>
              <a:ext uri="{FF2B5EF4-FFF2-40B4-BE49-F238E27FC236}">
                <a16:creationId xmlns:a16="http://schemas.microsoft.com/office/drawing/2014/main" id="{681AEB7C-C3D2-52DE-9A76-47F53B019B7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1028700" y="1692831"/>
            <a:ext cx="5410200" cy="3450667"/>
          </a:xfrm>
          <a:prstGeom prst="rect">
            <a:avLst/>
          </a:prstGeom>
        </p:spPr>
      </p:pic>
      <p:pic>
        <p:nvPicPr>
          <p:cNvPr id="32" name="Picture 31">
            <a:extLst>
              <a:ext uri="{FF2B5EF4-FFF2-40B4-BE49-F238E27FC236}">
                <a16:creationId xmlns:a16="http://schemas.microsoft.com/office/drawing/2014/main" id="{54DFCB32-1C5C-9294-9A07-073AE9F923B9}"/>
              </a:ext>
            </a:extLst>
          </p:cNvPr>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11849097" y="1692833"/>
            <a:ext cx="5410196" cy="3428968"/>
          </a:xfrm>
          <a:prstGeom prst="rect">
            <a:avLst/>
          </a:prstGeom>
        </p:spPr>
      </p:pic>
      <p:pic>
        <p:nvPicPr>
          <p:cNvPr id="34" name="Picture 33">
            <a:extLst>
              <a:ext uri="{FF2B5EF4-FFF2-40B4-BE49-F238E27FC236}">
                <a16:creationId xmlns:a16="http://schemas.microsoft.com/office/drawing/2014/main" id="{217854B8-DBFB-5576-E9A4-39A7C37B3E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38897" y="1692832"/>
            <a:ext cx="5410196" cy="348189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031198" y="764931"/>
            <a:ext cx="456205" cy="263769"/>
          </a:xfrm>
          <a:prstGeom prst="rect">
            <a:avLst/>
          </a:prstGeom>
        </p:spPr>
      </p:pic>
      <p:grpSp>
        <p:nvGrpSpPr>
          <p:cNvPr id="4" name="Group 4"/>
          <p:cNvGrpSpPr/>
          <p:nvPr/>
        </p:nvGrpSpPr>
        <p:grpSpPr>
          <a:xfrm>
            <a:off x="17898006" y="8232317"/>
            <a:ext cx="399519" cy="1025983"/>
            <a:chOff x="0" y="0"/>
            <a:chExt cx="1280047" cy="3287216"/>
          </a:xfrm>
        </p:grpSpPr>
        <p:sp>
          <p:nvSpPr>
            <p:cNvPr id="5" name="Freeform 5"/>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171616"/>
            </a:solidFill>
          </p:spPr>
        </p:sp>
      </p:grpSp>
      <p:sp>
        <p:nvSpPr>
          <p:cNvPr id="6" name="TextBox 6"/>
          <p:cNvSpPr txBox="1"/>
          <p:nvPr/>
        </p:nvSpPr>
        <p:spPr>
          <a:xfrm>
            <a:off x="787867" y="736356"/>
            <a:ext cx="1862846" cy="240665"/>
          </a:xfrm>
          <a:prstGeom prst="rect">
            <a:avLst/>
          </a:prstGeom>
        </p:spPr>
        <p:txBody>
          <a:bodyPr wrap="square" lIns="0" tIns="0" rIns="0" bIns="0" rtlCol="0" anchor="t">
            <a:spAutoFit/>
          </a:bodyPr>
          <a:lstStyle/>
          <a:p>
            <a:pPr>
              <a:lnSpc>
                <a:spcPts val="1960"/>
              </a:lnSpc>
              <a:spcBef>
                <a:spcPct val="0"/>
              </a:spcBef>
            </a:pPr>
            <a:r>
              <a:rPr lang="en-US" sz="1400" dirty="0">
                <a:solidFill>
                  <a:srgbClr val="171616"/>
                </a:solidFill>
                <a:latin typeface="Open Sans Bold"/>
              </a:rPr>
              <a:t>SERVICIO</a:t>
            </a:r>
          </a:p>
        </p:txBody>
      </p:sp>
      <p:sp>
        <p:nvSpPr>
          <p:cNvPr id="7" name="TextBox 7"/>
          <p:cNvSpPr txBox="1"/>
          <p:nvPr/>
        </p:nvSpPr>
        <p:spPr>
          <a:xfrm>
            <a:off x="787867" y="8999855"/>
            <a:ext cx="1349143" cy="495200"/>
          </a:xfrm>
          <a:prstGeom prst="rect">
            <a:avLst/>
          </a:prstGeom>
        </p:spPr>
        <p:txBody>
          <a:bodyPr lIns="0" tIns="0" rIns="0" bIns="0" rtlCol="0" anchor="t">
            <a:spAutoFit/>
          </a:bodyPr>
          <a:lstStyle/>
          <a:p>
            <a:pPr>
              <a:lnSpc>
                <a:spcPts val="1960"/>
              </a:lnSpc>
            </a:pPr>
            <a:r>
              <a:rPr lang="en-US" sz="1400" dirty="0">
                <a:solidFill>
                  <a:srgbClr val="171616"/>
                </a:solidFill>
                <a:latin typeface="Open Sans"/>
              </a:rPr>
              <a:t>2</a:t>
            </a:r>
          </a:p>
          <a:p>
            <a:pPr>
              <a:lnSpc>
                <a:spcPts val="1960"/>
              </a:lnSpc>
              <a:spcBef>
                <a:spcPct val="0"/>
              </a:spcBef>
            </a:pPr>
            <a:endParaRPr lang="en-US" sz="1400" dirty="0">
              <a:solidFill>
                <a:srgbClr val="171616"/>
              </a:solidFill>
              <a:latin typeface="Open Sans"/>
            </a:endParaRPr>
          </a:p>
        </p:txBody>
      </p:sp>
      <p:grpSp>
        <p:nvGrpSpPr>
          <p:cNvPr id="8" name="Group 8"/>
          <p:cNvGrpSpPr/>
          <p:nvPr/>
        </p:nvGrpSpPr>
        <p:grpSpPr>
          <a:xfrm>
            <a:off x="0" y="1884608"/>
            <a:ext cx="4842092" cy="6517785"/>
            <a:chOff x="0" y="0"/>
            <a:chExt cx="6456122" cy="8690380"/>
          </a:xfrm>
        </p:grpSpPr>
        <p:pic>
          <p:nvPicPr>
            <p:cNvPr id="9" name="Picture 9"/>
            <p:cNvPicPr>
              <a:picLocks noChangeAspect="1"/>
            </p:cNvPicPr>
            <p:nvPr/>
          </p:nvPicPr>
          <p:blipFill>
            <a:blip r:embed="rId4"/>
            <a:srcRect t="5159" b="5159"/>
            <a:stretch>
              <a:fillRect/>
            </a:stretch>
          </p:blipFill>
          <p:spPr>
            <a:xfrm>
              <a:off x="0" y="0"/>
              <a:ext cx="6456122" cy="8690380"/>
            </a:xfrm>
            <a:prstGeom prst="rect">
              <a:avLst/>
            </a:prstGeom>
          </p:spPr>
        </p:pic>
      </p:grpSp>
      <p:grpSp>
        <p:nvGrpSpPr>
          <p:cNvPr id="10" name="Group 10"/>
          <p:cNvGrpSpPr/>
          <p:nvPr/>
        </p:nvGrpSpPr>
        <p:grpSpPr>
          <a:xfrm>
            <a:off x="5072894" y="1884608"/>
            <a:ext cx="3690106" cy="2099567"/>
            <a:chOff x="0" y="0"/>
            <a:chExt cx="4920141" cy="2799423"/>
          </a:xfrm>
        </p:grpSpPr>
        <p:pic>
          <p:nvPicPr>
            <p:cNvPr id="11" name="Picture 11"/>
            <p:cNvPicPr>
              <a:picLocks noChangeAspect="1"/>
            </p:cNvPicPr>
            <p:nvPr/>
          </p:nvPicPr>
          <p:blipFill>
            <a:blip r:embed="rId5"/>
            <a:srcRect l="4679" r="4679" b="22737"/>
            <a:stretch>
              <a:fillRect/>
            </a:stretch>
          </p:blipFill>
          <p:spPr>
            <a:xfrm>
              <a:off x="0" y="0"/>
              <a:ext cx="4920141" cy="2799423"/>
            </a:xfrm>
            <a:prstGeom prst="rect">
              <a:avLst/>
            </a:prstGeom>
          </p:spPr>
        </p:pic>
      </p:grpSp>
      <p:grpSp>
        <p:nvGrpSpPr>
          <p:cNvPr id="12" name="Group 12"/>
          <p:cNvGrpSpPr/>
          <p:nvPr/>
        </p:nvGrpSpPr>
        <p:grpSpPr>
          <a:xfrm>
            <a:off x="5072894" y="4248319"/>
            <a:ext cx="3690106" cy="4154074"/>
            <a:chOff x="0" y="0"/>
            <a:chExt cx="4920141" cy="5538765"/>
          </a:xfrm>
        </p:grpSpPr>
        <p:pic>
          <p:nvPicPr>
            <p:cNvPr id="13" name="Picture 13"/>
            <p:cNvPicPr>
              <a:picLocks noChangeAspect="1"/>
            </p:cNvPicPr>
            <p:nvPr/>
          </p:nvPicPr>
          <p:blipFill>
            <a:blip r:embed="rId6"/>
            <a:srcRect t="12428" b="12428"/>
            <a:stretch>
              <a:fillRect/>
            </a:stretch>
          </p:blipFill>
          <p:spPr>
            <a:xfrm>
              <a:off x="0" y="0"/>
              <a:ext cx="4920141" cy="5538765"/>
            </a:xfrm>
            <a:prstGeom prst="rect">
              <a:avLst/>
            </a:prstGeom>
          </p:spPr>
        </p:pic>
      </p:grpSp>
      <p:sp>
        <p:nvSpPr>
          <p:cNvPr id="14" name="TextBox 14"/>
          <p:cNvSpPr txBox="1"/>
          <p:nvPr/>
        </p:nvSpPr>
        <p:spPr>
          <a:xfrm>
            <a:off x="10206065" y="1918391"/>
            <a:ext cx="7081810" cy="906467"/>
          </a:xfrm>
          <a:prstGeom prst="rect">
            <a:avLst/>
          </a:prstGeom>
        </p:spPr>
        <p:txBody>
          <a:bodyPr lIns="0" tIns="0" rIns="0" bIns="0" rtlCol="0" anchor="t">
            <a:spAutoFit/>
          </a:bodyPr>
          <a:lstStyle/>
          <a:p>
            <a:pPr>
              <a:lnSpc>
                <a:spcPts val="7699"/>
              </a:lnSpc>
              <a:spcBef>
                <a:spcPct val="0"/>
              </a:spcBef>
            </a:pPr>
            <a:r>
              <a:rPr lang="en-US" sz="5499" dirty="0">
                <a:solidFill>
                  <a:srgbClr val="000000"/>
                </a:solidFill>
                <a:latin typeface="Inter Bold"/>
              </a:rPr>
              <a:t>ABOUT SERVICIO</a:t>
            </a:r>
          </a:p>
        </p:txBody>
      </p:sp>
      <p:sp>
        <p:nvSpPr>
          <p:cNvPr id="15" name="TextBox 15"/>
          <p:cNvSpPr txBox="1"/>
          <p:nvPr/>
        </p:nvSpPr>
        <p:spPr>
          <a:xfrm>
            <a:off x="10206065" y="3023625"/>
            <a:ext cx="5825007" cy="5416868"/>
          </a:xfrm>
          <a:prstGeom prst="rect">
            <a:avLst/>
          </a:prstGeom>
        </p:spPr>
        <p:txBody>
          <a:bodyPr wrap="square" lIns="0" tIns="0" rIns="0" bIns="0" rtlCol="0" anchor="t">
            <a:spAutoFit/>
          </a:bodyPr>
          <a:lstStyle/>
          <a:p>
            <a:pPr algn="just">
              <a:spcBef>
                <a:spcPct val="0"/>
              </a:spcBef>
            </a:pPr>
            <a:r>
              <a:rPr lang="en-US" sz="3200" dirty="0">
                <a:solidFill>
                  <a:srgbClr val="171616"/>
                </a:solidFill>
                <a:latin typeface="+mj-lt"/>
              </a:rPr>
              <a:t> A public website called The Servicio provides a platform for collaboration between non-governmental organizations and those in need. This website's primary objective is to reduce the amount of groundwork required for NGOs and work in partnership with them to promote public welfare to the highest degree possible.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BDEEFED-F664-48DD-BF84-75F7CDA84B93}"/>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1224" b="7863"/>
          <a:stretch/>
        </p:blipFill>
        <p:spPr>
          <a:xfrm>
            <a:off x="0" y="-114300"/>
            <a:ext cx="18288000" cy="6982660"/>
          </a:xfrm>
          <a:prstGeom prst="rect">
            <a:avLst/>
          </a:prstGeom>
        </p:spPr>
      </p:pic>
      <p:pic>
        <p:nvPicPr>
          <p:cNvPr id="2" name="Picture 2"/>
          <p:cNvPicPr>
            <a:picLocks noChangeAspect="1"/>
          </p:cNvPicPr>
          <p:nvPr/>
        </p:nvPicPr>
        <p:blipFill>
          <a:blip r:embed="rId4">
            <a:alphaModFix amt="3000"/>
            <a:duotone>
              <a:prstClr val="black"/>
              <a:schemeClr val="tx1">
                <a:tint val="45000"/>
                <a:satMod val="400000"/>
              </a:schemeClr>
            </a:duotone>
          </a:blip>
          <a:srcRect t="7812" b="7812"/>
          <a:stretch>
            <a:fillRect/>
          </a:stretch>
        </p:blipFill>
        <p:spPr>
          <a:xfrm>
            <a:off x="0" y="0"/>
            <a:ext cx="18288000" cy="10287000"/>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031198" y="764931"/>
            <a:ext cx="456205" cy="263769"/>
          </a:xfrm>
          <a:prstGeom prst="rect">
            <a:avLst/>
          </a:prstGeom>
        </p:spPr>
      </p:pic>
      <p:grpSp>
        <p:nvGrpSpPr>
          <p:cNvPr id="6" name="Group 6"/>
          <p:cNvGrpSpPr/>
          <p:nvPr/>
        </p:nvGrpSpPr>
        <p:grpSpPr>
          <a:xfrm>
            <a:off x="17898006" y="8232317"/>
            <a:ext cx="399519" cy="1025983"/>
            <a:chOff x="0" y="0"/>
            <a:chExt cx="1280047" cy="3287216"/>
          </a:xfrm>
        </p:grpSpPr>
        <p:sp>
          <p:nvSpPr>
            <p:cNvPr id="7" name="Freeform 7"/>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171616"/>
            </a:solidFill>
          </p:spPr>
        </p:sp>
      </p:grpSp>
      <p:sp>
        <p:nvSpPr>
          <p:cNvPr id="8" name="TextBox 8"/>
          <p:cNvSpPr txBox="1"/>
          <p:nvPr/>
        </p:nvSpPr>
        <p:spPr>
          <a:xfrm>
            <a:off x="787867" y="736356"/>
            <a:ext cx="1862846" cy="240665"/>
          </a:xfrm>
          <a:prstGeom prst="rect">
            <a:avLst/>
          </a:prstGeom>
        </p:spPr>
        <p:txBody>
          <a:bodyPr lIns="0" tIns="0" rIns="0" bIns="0" rtlCol="0" anchor="t">
            <a:spAutoFit/>
          </a:bodyPr>
          <a:lstStyle/>
          <a:p>
            <a:pPr>
              <a:lnSpc>
                <a:spcPts val="1960"/>
              </a:lnSpc>
              <a:spcBef>
                <a:spcPct val="0"/>
              </a:spcBef>
            </a:pPr>
            <a:r>
              <a:rPr lang="en-US" sz="1400" dirty="0">
                <a:solidFill>
                  <a:srgbClr val="FFFFFF"/>
                </a:solidFill>
                <a:latin typeface="Open Sans Bold"/>
              </a:rPr>
              <a:t>SERVICIO</a:t>
            </a:r>
          </a:p>
        </p:txBody>
      </p:sp>
      <p:sp>
        <p:nvSpPr>
          <p:cNvPr id="10" name="TextBox 10"/>
          <p:cNvSpPr txBox="1"/>
          <p:nvPr/>
        </p:nvSpPr>
        <p:spPr>
          <a:xfrm>
            <a:off x="1690715" y="6982660"/>
            <a:ext cx="4833910" cy="2896434"/>
          </a:xfrm>
          <a:prstGeom prst="rect">
            <a:avLst/>
          </a:prstGeom>
        </p:spPr>
        <p:txBody>
          <a:bodyPr wrap="square" lIns="0" tIns="0" rIns="0" bIns="0" rtlCol="0" anchor="t">
            <a:spAutoFit/>
          </a:bodyPr>
          <a:lstStyle/>
          <a:p>
            <a:pPr>
              <a:lnSpc>
                <a:spcPts val="7699"/>
              </a:lnSpc>
              <a:spcBef>
                <a:spcPct val="0"/>
              </a:spcBef>
            </a:pPr>
            <a:r>
              <a:rPr lang="en-US" sz="6000" dirty="0">
                <a:solidFill>
                  <a:srgbClr val="000000"/>
                </a:solidFill>
                <a:latin typeface="Inter Bold"/>
              </a:rPr>
              <a:t>Why we need Servicio?</a:t>
            </a:r>
          </a:p>
        </p:txBody>
      </p:sp>
      <p:sp>
        <p:nvSpPr>
          <p:cNvPr id="12" name="TextBox 12"/>
          <p:cNvSpPr txBox="1"/>
          <p:nvPr/>
        </p:nvSpPr>
        <p:spPr>
          <a:xfrm>
            <a:off x="9539315" y="7083314"/>
            <a:ext cx="7729510" cy="3323987"/>
          </a:xfrm>
          <a:prstGeom prst="rect">
            <a:avLst/>
          </a:prstGeom>
        </p:spPr>
        <p:txBody>
          <a:bodyPr wrap="square" lIns="0" tIns="0" rIns="0" bIns="0" rtlCol="0" anchor="t">
            <a:spAutoFit/>
          </a:bodyPr>
          <a:lstStyle/>
          <a:p>
            <a:pPr algn="just">
              <a:spcBef>
                <a:spcPct val="0"/>
              </a:spcBef>
            </a:pPr>
            <a:r>
              <a:rPr lang="en-US" sz="2400" b="1" dirty="0"/>
              <a:t>Creating an online platform that helps NGOs in India solve the problems they face everyday, to connect NGOs with potential donors, volunteers and resources. Through the platform, NGOs can post their needs and donors can find out which NGO to donate to. The platform can also provide information on government schemes and programs to help NGOs tackle hunger and poverty in India.</a:t>
            </a:r>
          </a:p>
          <a:p>
            <a:pPr algn="just">
              <a:spcBef>
                <a:spcPct val="0"/>
              </a:spcBef>
            </a:pPr>
            <a:endParaRPr lang="en-US" sz="2400" b="1" dirty="0"/>
          </a:p>
          <a:p>
            <a:pPr algn="just">
              <a:spcBef>
                <a:spcPct val="0"/>
              </a:spcBef>
            </a:pPr>
            <a:endParaRPr lang="en-US" sz="2400" b="1" dirty="0">
              <a:solidFill>
                <a:srgbClr val="171616"/>
              </a:solidFill>
              <a:latin typeface="Open Sans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000"/>
          </a:blip>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031198" y="764931"/>
            <a:ext cx="456205" cy="263769"/>
          </a:xfrm>
          <a:prstGeom prst="rect">
            <a:avLst/>
          </a:prstGeom>
        </p:spPr>
      </p:pic>
      <p:grpSp>
        <p:nvGrpSpPr>
          <p:cNvPr id="4" name="Group 4"/>
          <p:cNvGrpSpPr/>
          <p:nvPr/>
        </p:nvGrpSpPr>
        <p:grpSpPr>
          <a:xfrm>
            <a:off x="17898006" y="8232317"/>
            <a:ext cx="399519" cy="1025983"/>
            <a:chOff x="0" y="0"/>
            <a:chExt cx="1280047" cy="3287216"/>
          </a:xfrm>
        </p:grpSpPr>
        <p:sp>
          <p:nvSpPr>
            <p:cNvPr id="5" name="Freeform 5"/>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171616"/>
            </a:solidFill>
          </p:spPr>
        </p:sp>
      </p:grpSp>
      <p:grpSp>
        <p:nvGrpSpPr>
          <p:cNvPr id="6" name="Group 6"/>
          <p:cNvGrpSpPr/>
          <p:nvPr/>
        </p:nvGrpSpPr>
        <p:grpSpPr>
          <a:xfrm>
            <a:off x="9458187" y="3429016"/>
            <a:ext cx="7801114" cy="4803301"/>
            <a:chOff x="0" y="0"/>
            <a:chExt cx="1973656" cy="1752257"/>
          </a:xfrm>
        </p:grpSpPr>
        <p:sp>
          <p:nvSpPr>
            <p:cNvPr id="7" name="Freeform 7"/>
            <p:cNvSpPr/>
            <p:nvPr/>
          </p:nvSpPr>
          <p:spPr>
            <a:xfrm>
              <a:off x="0" y="0"/>
              <a:ext cx="1973655" cy="1752257"/>
            </a:xfrm>
            <a:custGeom>
              <a:avLst/>
              <a:gdLst/>
              <a:ahLst/>
              <a:cxnLst/>
              <a:rect l="l" t="t" r="r" b="b"/>
              <a:pathLst>
                <a:path w="1973655" h="1752257">
                  <a:moveTo>
                    <a:pt x="0" y="0"/>
                  </a:moveTo>
                  <a:lnTo>
                    <a:pt x="1973655" y="0"/>
                  </a:lnTo>
                  <a:lnTo>
                    <a:pt x="1973655" y="1752257"/>
                  </a:lnTo>
                  <a:lnTo>
                    <a:pt x="0" y="1752257"/>
                  </a:lnTo>
                  <a:close/>
                </a:path>
              </a:pathLst>
            </a:custGeom>
            <a:solidFill>
              <a:srgbClr val="171616"/>
            </a:solidFill>
          </p:spPr>
        </p:sp>
      </p:grpSp>
      <p:grpSp>
        <p:nvGrpSpPr>
          <p:cNvPr id="8" name="Group 8"/>
          <p:cNvGrpSpPr/>
          <p:nvPr/>
        </p:nvGrpSpPr>
        <p:grpSpPr>
          <a:xfrm>
            <a:off x="1371600" y="3429016"/>
            <a:ext cx="8086587" cy="4803301"/>
            <a:chOff x="0" y="0"/>
            <a:chExt cx="1973656" cy="1752257"/>
          </a:xfrm>
        </p:grpSpPr>
        <p:sp>
          <p:nvSpPr>
            <p:cNvPr id="9" name="Freeform 9"/>
            <p:cNvSpPr/>
            <p:nvPr/>
          </p:nvSpPr>
          <p:spPr>
            <a:xfrm>
              <a:off x="0" y="0"/>
              <a:ext cx="1973655" cy="1752257"/>
            </a:xfrm>
            <a:custGeom>
              <a:avLst/>
              <a:gdLst/>
              <a:ahLst/>
              <a:cxnLst/>
              <a:rect l="l" t="t" r="r" b="b"/>
              <a:pathLst>
                <a:path w="1973655" h="1752257">
                  <a:moveTo>
                    <a:pt x="0" y="0"/>
                  </a:moveTo>
                  <a:lnTo>
                    <a:pt x="1973655" y="0"/>
                  </a:lnTo>
                  <a:lnTo>
                    <a:pt x="1973655" y="1752257"/>
                  </a:lnTo>
                  <a:lnTo>
                    <a:pt x="0" y="1752257"/>
                  </a:lnTo>
                  <a:close/>
                </a:path>
              </a:pathLst>
            </a:custGeom>
            <a:solidFill>
              <a:srgbClr val="F4F2F2">
                <a:alpha val="60000"/>
              </a:srgbClr>
            </a:solidFill>
          </p:spPr>
        </p:sp>
      </p:grpSp>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60822" y="3728310"/>
            <a:ext cx="1083087" cy="734530"/>
          </a:xfrm>
          <a:prstGeom prst="rect">
            <a:avLst/>
          </a:prstGeom>
        </p:spPr>
      </p:pic>
      <p:pic>
        <p:nvPicPr>
          <p:cNvPr id="13" name="Picture 1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935523" y="3672140"/>
            <a:ext cx="832242" cy="846869"/>
          </a:xfrm>
          <a:prstGeom prst="rect">
            <a:avLst/>
          </a:prstGeom>
        </p:spPr>
      </p:pic>
      <p:sp>
        <p:nvSpPr>
          <p:cNvPr id="15" name="TextBox 15"/>
          <p:cNvSpPr txBox="1"/>
          <p:nvPr/>
        </p:nvSpPr>
        <p:spPr>
          <a:xfrm>
            <a:off x="787867" y="736356"/>
            <a:ext cx="1862846" cy="240665"/>
          </a:xfrm>
          <a:prstGeom prst="rect">
            <a:avLst/>
          </a:prstGeom>
        </p:spPr>
        <p:txBody>
          <a:bodyPr lIns="0" tIns="0" rIns="0" bIns="0" rtlCol="0" anchor="t">
            <a:spAutoFit/>
          </a:bodyPr>
          <a:lstStyle/>
          <a:p>
            <a:pPr>
              <a:lnSpc>
                <a:spcPts val="1960"/>
              </a:lnSpc>
              <a:spcBef>
                <a:spcPct val="0"/>
              </a:spcBef>
            </a:pPr>
            <a:r>
              <a:rPr lang="en-US" sz="1400" dirty="0">
                <a:solidFill>
                  <a:srgbClr val="171616"/>
                </a:solidFill>
                <a:latin typeface="Open Sans Bold"/>
              </a:rPr>
              <a:t>SERVICIO</a:t>
            </a:r>
          </a:p>
        </p:txBody>
      </p:sp>
      <p:sp>
        <p:nvSpPr>
          <p:cNvPr id="17" name="TextBox 17"/>
          <p:cNvSpPr txBox="1"/>
          <p:nvPr/>
        </p:nvSpPr>
        <p:spPr>
          <a:xfrm>
            <a:off x="3797679" y="869158"/>
            <a:ext cx="10692641" cy="906467"/>
          </a:xfrm>
          <a:prstGeom prst="rect">
            <a:avLst/>
          </a:prstGeom>
        </p:spPr>
        <p:txBody>
          <a:bodyPr lIns="0" tIns="0" rIns="0" bIns="0" rtlCol="0" anchor="t">
            <a:spAutoFit/>
          </a:bodyPr>
          <a:lstStyle/>
          <a:p>
            <a:pPr algn="ctr">
              <a:lnSpc>
                <a:spcPts val="7699"/>
              </a:lnSpc>
              <a:spcBef>
                <a:spcPct val="0"/>
              </a:spcBef>
            </a:pPr>
            <a:r>
              <a:rPr lang="en-US" sz="5499" dirty="0">
                <a:solidFill>
                  <a:srgbClr val="000000"/>
                </a:solidFill>
                <a:latin typeface="Inter Bold"/>
              </a:rPr>
              <a:t>OUR SERVICES</a:t>
            </a:r>
          </a:p>
        </p:txBody>
      </p:sp>
      <p:sp>
        <p:nvSpPr>
          <p:cNvPr id="21" name="TextBox 21"/>
          <p:cNvSpPr txBox="1"/>
          <p:nvPr/>
        </p:nvSpPr>
        <p:spPr>
          <a:xfrm>
            <a:off x="3602582" y="3728310"/>
            <a:ext cx="4068679" cy="694549"/>
          </a:xfrm>
          <a:prstGeom prst="rect">
            <a:avLst/>
          </a:prstGeom>
        </p:spPr>
        <p:txBody>
          <a:bodyPr wrap="square" lIns="0" tIns="0" rIns="0" bIns="0" rtlCol="0" anchor="t">
            <a:spAutoFit/>
          </a:bodyPr>
          <a:lstStyle/>
          <a:p>
            <a:pPr>
              <a:lnSpc>
                <a:spcPts val="2799"/>
              </a:lnSpc>
              <a:spcBef>
                <a:spcPct val="0"/>
              </a:spcBef>
            </a:pPr>
            <a:r>
              <a:rPr lang="en-US" sz="1999" dirty="0">
                <a:solidFill>
                  <a:srgbClr val="171616"/>
                </a:solidFill>
                <a:latin typeface="Open Sans Bold"/>
              </a:rPr>
              <a:t>GOVERNMENTAL AND NON-GOVERNMENTAL SCHEMES</a:t>
            </a:r>
          </a:p>
        </p:txBody>
      </p:sp>
      <p:sp>
        <p:nvSpPr>
          <p:cNvPr id="24" name="TextBox 24"/>
          <p:cNvSpPr txBox="1"/>
          <p:nvPr/>
        </p:nvSpPr>
        <p:spPr>
          <a:xfrm>
            <a:off x="11460292" y="3897583"/>
            <a:ext cx="4666886" cy="335476"/>
          </a:xfrm>
          <a:prstGeom prst="rect">
            <a:avLst/>
          </a:prstGeom>
        </p:spPr>
        <p:txBody>
          <a:bodyPr wrap="square" lIns="0" tIns="0" rIns="0" bIns="0" rtlCol="0" anchor="t">
            <a:spAutoFit/>
          </a:bodyPr>
          <a:lstStyle/>
          <a:p>
            <a:pPr>
              <a:lnSpc>
                <a:spcPts val="2799"/>
              </a:lnSpc>
              <a:spcBef>
                <a:spcPct val="0"/>
              </a:spcBef>
            </a:pPr>
            <a:r>
              <a:rPr lang="en-US" sz="1999" dirty="0">
                <a:solidFill>
                  <a:srgbClr val="FFFFFF"/>
                </a:solidFill>
                <a:latin typeface="Open Sans Bold"/>
              </a:rPr>
              <a:t>AWARENESS PROGRAMS</a:t>
            </a:r>
          </a:p>
        </p:txBody>
      </p:sp>
      <p:sp>
        <p:nvSpPr>
          <p:cNvPr id="27" name="TextBox 26">
            <a:extLst>
              <a:ext uri="{FF2B5EF4-FFF2-40B4-BE49-F238E27FC236}">
                <a16:creationId xmlns:a16="http://schemas.microsoft.com/office/drawing/2014/main" id="{DF789F5F-9837-052C-B331-4332D2988241}"/>
              </a:ext>
            </a:extLst>
          </p:cNvPr>
          <p:cNvSpPr txBox="1"/>
          <p:nvPr/>
        </p:nvSpPr>
        <p:spPr>
          <a:xfrm>
            <a:off x="1719290" y="4838700"/>
            <a:ext cx="7424710" cy="2677656"/>
          </a:xfrm>
          <a:prstGeom prst="rect">
            <a:avLst/>
          </a:prstGeom>
          <a:noFill/>
        </p:spPr>
        <p:txBody>
          <a:bodyPr wrap="square" rtlCol="0">
            <a:spAutoFit/>
          </a:bodyPr>
          <a:lstStyle/>
          <a:p>
            <a:pPr algn="just"/>
            <a:r>
              <a:rPr lang="en-US" sz="2400" dirty="0"/>
              <a:t>Non-governmental organizations (NGOs) play a crucial role in raising awareness of governmental and non- governmental schemes that are available to citizens. Advocacy is a key tool for NGOs in raising awareness of schemes. Through our website, NGOs can help to bring attention to the schemes and encourage citizens to take advantage of them.</a:t>
            </a:r>
            <a:endParaRPr lang="en-IN" sz="2400" dirty="0"/>
          </a:p>
        </p:txBody>
      </p:sp>
      <p:sp>
        <p:nvSpPr>
          <p:cNvPr id="28" name="TextBox 27">
            <a:extLst>
              <a:ext uri="{FF2B5EF4-FFF2-40B4-BE49-F238E27FC236}">
                <a16:creationId xmlns:a16="http://schemas.microsoft.com/office/drawing/2014/main" id="{FD09121F-DFA1-2607-5BCF-2DAC01CAC299}"/>
              </a:ext>
            </a:extLst>
          </p:cNvPr>
          <p:cNvSpPr txBox="1"/>
          <p:nvPr/>
        </p:nvSpPr>
        <p:spPr>
          <a:xfrm>
            <a:off x="4724400" y="1946864"/>
            <a:ext cx="9982200" cy="584775"/>
          </a:xfrm>
          <a:prstGeom prst="rect">
            <a:avLst/>
          </a:prstGeom>
          <a:noFill/>
        </p:spPr>
        <p:txBody>
          <a:bodyPr wrap="square" rtlCol="0">
            <a:spAutoFit/>
          </a:bodyPr>
          <a:lstStyle/>
          <a:p>
            <a:r>
              <a:rPr lang="en-US" sz="3200" dirty="0"/>
              <a:t>Improving access to services is an important goal for NGOs </a:t>
            </a:r>
            <a:endParaRPr lang="en-IN" sz="3200" dirty="0"/>
          </a:p>
        </p:txBody>
      </p:sp>
      <p:sp>
        <p:nvSpPr>
          <p:cNvPr id="30" name="TextBox 29">
            <a:extLst>
              <a:ext uri="{FF2B5EF4-FFF2-40B4-BE49-F238E27FC236}">
                <a16:creationId xmlns:a16="http://schemas.microsoft.com/office/drawing/2014/main" id="{BE9D8FC0-7ADE-4642-C55A-A0B635202DBA}"/>
              </a:ext>
            </a:extLst>
          </p:cNvPr>
          <p:cNvSpPr txBox="1"/>
          <p:nvPr/>
        </p:nvSpPr>
        <p:spPr>
          <a:xfrm>
            <a:off x="9601200" y="4762133"/>
            <a:ext cx="7315200" cy="3046988"/>
          </a:xfrm>
          <a:prstGeom prst="rect">
            <a:avLst/>
          </a:prstGeom>
          <a:noFill/>
        </p:spPr>
        <p:txBody>
          <a:bodyPr wrap="square" rtlCol="0">
            <a:spAutoFit/>
          </a:bodyPr>
          <a:lstStyle/>
          <a:p>
            <a:pPr algn="just"/>
            <a:r>
              <a:rPr lang="en-US" sz="2400" dirty="0">
                <a:solidFill>
                  <a:schemeClr val="bg1"/>
                </a:solidFill>
              </a:rPr>
              <a:t>Awareness programs are an important tool for NGOs, as they can help to increase public knowledge and understanding of the issues faced by the organization. They can also be used to promote positive change and encourage people to take action. By using our website NGOs can partner with other organizations, and can ensure that their awareness programs are effective and have a lasting impact on the issues they are addressing.</a:t>
            </a:r>
            <a:endParaRPr lang="en-IN" sz="2400"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TotalTime>
  <Words>482</Words>
  <Application>Microsoft Office PowerPoint</Application>
  <PresentationFormat>Custom</PresentationFormat>
  <Paragraphs>27</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Inter Bold</vt:lpstr>
      <vt:lpstr>Open Sans</vt:lpstr>
      <vt:lpstr>Calibri</vt:lpstr>
      <vt:lpstr>Arial</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Company Presentation</dc:title>
  <dc:creator>Suzain</dc:creator>
  <cp:lastModifiedBy>Shaikh Suzain</cp:lastModifiedBy>
  <cp:revision>2</cp:revision>
  <dcterms:created xsi:type="dcterms:W3CDTF">2006-08-16T00:00:00Z</dcterms:created>
  <dcterms:modified xsi:type="dcterms:W3CDTF">2023-02-23T01:45:45Z</dcterms:modified>
  <dc:identifier>DAFbRVE28w8</dc:identifier>
</cp:coreProperties>
</file>